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61" r:id="rId2"/>
    <p:sldId id="282" r:id="rId3"/>
    <p:sldId id="260" r:id="rId4"/>
    <p:sldId id="262" r:id="rId5"/>
    <p:sldId id="263" r:id="rId6"/>
    <p:sldId id="264" r:id="rId7"/>
    <p:sldId id="265" r:id="rId8"/>
    <p:sldId id="266" r:id="rId9"/>
    <p:sldId id="281" r:id="rId10"/>
    <p:sldId id="287" r:id="rId11"/>
    <p:sldId id="288" r:id="rId12"/>
    <p:sldId id="289" r:id="rId13"/>
    <p:sldId id="291" r:id="rId14"/>
    <p:sldId id="292" r:id="rId15"/>
    <p:sldId id="294" r:id="rId16"/>
    <p:sldId id="295" r:id="rId17"/>
    <p:sldId id="267" r:id="rId18"/>
    <p:sldId id="284" r:id="rId19"/>
    <p:sldId id="286" r:id="rId20"/>
    <p:sldId id="269" r:id="rId21"/>
    <p:sldId id="270" r:id="rId22"/>
    <p:sldId id="272" r:id="rId23"/>
    <p:sldId id="296" r:id="rId24"/>
    <p:sldId id="297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98" r:id="rId3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853" autoAdjust="0"/>
  </p:normalViewPr>
  <p:slideViewPr>
    <p:cSldViewPr snapToGrid="0">
      <p:cViewPr varScale="1">
        <p:scale>
          <a:sx n="69" d="100"/>
          <a:sy n="69" d="100"/>
        </p:scale>
        <p:origin x="118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3302" y="-91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64D3E-CE80-4CDF-B000-4A19DD94DB2E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F197-FC75-4883-98EF-65AB4A5A5D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42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63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04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705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57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28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232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65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015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93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最大的优势就是跨平台运行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69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3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charset="-122"/>
              </a:rPr>
              <a:t>1</a:t>
            </a:r>
            <a:r>
              <a:rPr lang="zh-CN" altLang="en-US" dirty="0">
                <a:ea typeface="宋体" charset="-122"/>
              </a:rPr>
              <a:t>、简单：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源自于</a:t>
            </a:r>
            <a:r>
              <a:rPr lang="en-US" altLang="zh-CN" dirty="0">
                <a:ea typeface="宋体" charset="-122"/>
              </a:rPr>
              <a:t>C++,</a:t>
            </a:r>
            <a:r>
              <a:rPr lang="zh-CN" altLang="en-US" dirty="0">
                <a:ea typeface="宋体" charset="-122"/>
              </a:rPr>
              <a:t>但做了很多的简化。例如，取消了多重继承、指针、自动地内存分配和垃回收。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2</a:t>
            </a:r>
            <a:r>
              <a:rPr lang="zh-CN" altLang="en-US" dirty="0">
                <a:ea typeface="宋体" charset="-122"/>
              </a:rPr>
              <a:t>、面向对象：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语言是过程化的语句，把程序看做是对数据进行加工变换。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是面向对象的语言，用对象来模拟现实世界。对象中包含了数据和操作数据的方法。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3</a:t>
            </a:r>
            <a:r>
              <a:rPr lang="zh-CN" altLang="en-US" dirty="0">
                <a:ea typeface="宋体" charset="-122"/>
              </a:rPr>
              <a:t>、分布式：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程序可以在多台计算机上协同计算。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4</a:t>
            </a:r>
            <a:r>
              <a:rPr lang="zh-CN" altLang="en-US" dirty="0">
                <a:ea typeface="宋体" charset="-122"/>
              </a:rPr>
              <a:t>、解释性：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的源程序被编译成字节码，在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虚拟机上运行。</a:t>
            </a:r>
            <a:r>
              <a:rPr lang="en-US" altLang="zh-CN" dirty="0">
                <a:ea typeface="宋体" charset="-122"/>
              </a:rPr>
              <a:t>Write once, run anywhere</a:t>
            </a:r>
            <a:r>
              <a:rPr lang="zh-CN" altLang="en-US" dirty="0">
                <a:ea typeface="宋体" charset="-122"/>
              </a:rPr>
              <a:t>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5</a:t>
            </a:r>
            <a:r>
              <a:rPr lang="zh-CN" altLang="en-US" dirty="0">
                <a:ea typeface="宋体" charset="-122"/>
              </a:rPr>
              <a:t>、健壮性：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取消了指针，对数组下标越界进行检查，具有运行时的异常处理功能。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6</a:t>
            </a:r>
            <a:r>
              <a:rPr lang="zh-CN" altLang="en-US" dirty="0">
                <a:ea typeface="宋体" charset="-122"/>
              </a:rPr>
              <a:t>、安全性：从网络上下载的</a:t>
            </a:r>
            <a:r>
              <a:rPr lang="en-US" altLang="zh-CN" dirty="0">
                <a:ea typeface="宋体" charset="-122"/>
              </a:rPr>
              <a:t>Applet</a:t>
            </a:r>
            <a:r>
              <a:rPr lang="zh-CN" altLang="en-US" dirty="0">
                <a:ea typeface="宋体" charset="-122"/>
              </a:rPr>
              <a:t>程序，在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的安全机制保护下，不会破坏本地系统。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7</a:t>
            </a:r>
            <a:r>
              <a:rPr lang="zh-CN" altLang="en-US" dirty="0">
                <a:ea typeface="宋体" charset="-122"/>
              </a:rPr>
              <a:t>、与体系结构无关：由于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是解释性的，可以在任何操作系统上运行。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8</a:t>
            </a:r>
            <a:r>
              <a:rPr lang="zh-CN" altLang="en-US" dirty="0">
                <a:ea typeface="宋体" charset="-122"/>
              </a:rPr>
              <a:t>、可移植性：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程序无需重新编译就可以在不同的平台上运行。在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语言中没有针对平台的特征，例如整数在不同平台上是长度相同的。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9</a:t>
            </a:r>
            <a:r>
              <a:rPr lang="zh-CN" altLang="en-US" dirty="0">
                <a:ea typeface="宋体" charset="-122"/>
              </a:rPr>
              <a:t>、高性能：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程序已经可以和</a:t>
            </a:r>
            <a:r>
              <a:rPr lang="en-US" altLang="zh-CN" dirty="0">
                <a:ea typeface="宋体" charset="-122"/>
              </a:rPr>
              <a:t>C++</a:t>
            </a:r>
            <a:r>
              <a:rPr lang="zh-CN" altLang="en-US" dirty="0">
                <a:ea typeface="宋体" charset="-122"/>
              </a:rPr>
              <a:t>程序媲美。</a:t>
            </a:r>
          </a:p>
          <a:p>
            <a:pPr eaLnBrk="1" hangingPunct="1"/>
            <a:r>
              <a:rPr lang="en-US" altLang="zh-CN" dirty="0">
                <a:ea typeface="宋体" charset="-122"/>
              </a:rPr>
              <a:t>10</a:t>
            </a:r>
            <a:r>
              <a:rPr lang="zh-CN" altLang="en-US" dirty="0">
                <a:ea typeface="宋体" charset="-122"/>
              </a:rPr>
              <a:t>、多线程：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支持多线程编程，在同一时间执行多个任务。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78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JLS</a:t>
            </a:r>
            <a:r>
              <a:rPr lang="zh-CN" altLang="en-US" dirty="0"/>
              <a:t>：对语言最权威的解释</a:t>
            </a:r>
            <a:endParaRPr lang="en-US" altLang="zh-CN" dirty="0"/>
          </a:p>
          <a:p>
            <a:pPr eaLnBrk="1" hangingPunct="1"/>
            <a:r>
              <a:rPr lang="en-US" altLang="zh-CN" dirty="0"/>
              <a:t>API</a:t>
            </a:r>
            <a:r>
              <a:rPr lang="zh-CN" altLang="en-US" dirty="0"/>
              <a:t>：这么课实际上是一个入门级的介绍，要熟练使用</a:t>
            </a:r>
            <a:r>
              <a:rPr lang="en-US" altLang="zh-CN" dirty="0"/>
              <a:t>Java</a:t>
            </a:r>
            <a:r>
              <a:rPr lang="zh-CN" altLang="en-US" dirty="0"/>
              <a:t>，必须熟悉</a:t>
            </a:r>
            <a:r>
              <a:rPr lang="en-US" altLang="zh-CN" dirty="0"/>
              <a:t>API</a:t>
            </a:r>
          </a:p>
          <a:p>
            <a:pPr eaLnBrk="1" hangingPunct="1"/>
            <a:r>
              <a:rPr lang="en-US" altLang="zh-CN" dirty="0"/>
              <a:t>JDK</a:t>
            </a:r>
            <a:r>
              <a:rPr lang="zh-CN" altLang="en-US" dirty="0"/>
              <a:t>：</a:t>
            </a:r>
            <a:r>
              <a:rPr lang="en-US" altLang="zh-CN" dirty="0"/>
              <a:t>JAVA</a:t>
            </a:r>
            <a:r>
              <a:rPr lang="zh-CN" altLang="en-US" dirty="0"/>
              <a:t>开发工具，提供了一系列命令行工具。如</a:t>
            </a:r>
            <a:r>
              <a:rPr lang="en-US" altLang="zh-CN" dirty="0" err="1"/>
              <a:t>javc</a:t>
            </a:r>
            <a:r>
              <a:rPr lang="zh-CN" altLang="en-US" dirty="0"/>
              <a:t>（编译</a:t>
            </a:r>
            <a:r>
              <a:rPr lang="en-US" altLang="zh-CN" dirty="0"/>
              <a:t>Java</a:t>
            </a:r>
            <a:r>
              <a:rPr lang="zh-CN" altLang="en-US" dirty="0"/>
              <a:t>程序）、</a:t>
            </a:r>
            <a:r>
              <a:rPr lang="en-US" altLang="zh-CN" dirty="0"/>
              <a:t>java</a:t>
            </a:r>
            <a:r>
              <a:rPr lang="zh-CN" altLang="en-US" dirty="0"/>
              <a:t>（运行</a:t>
            </a:r>
            <a:r>
              <a:rPr lang="en-US" altLang="zh-CN" dirty="0"/>
              <a:t>Java</a:t>
            </a:r>
            <a:r>
              <a:rPr lang="zh-CN" altLang="en-US" dirty="0"/>
              <a:t>程序）、</a:t>
            </a:r>
            <a:r>
              <a:rPr lang="en-US" altLang="zh-CN" dirty="0" err="1"/>
              <a:t>jdb</a:t>
            </a:r>
            <a:r>
              <a:rPr lang="zh-CN" altLang="en-US" dirty="0"/>
              <a:t>（调试</a:t>
            </a:r>
            <a:r>
              <a:rPr lang="en-US" altLang="zh-CN" dirty="0"/>
              <a:t>Java</a:t>
            </a:r>
            <a:r>
              <a:rPr lang="zh-CN" altLang="en-US" dirty="0"/>
              <a:t>程序）</a:t>
            </a:r>
            <a:endParaRPr lang="en-US" altLang="zh-CN" dirty="0"/>
          </a:p>
          <a:p>
            <a:pPr eaLnBrk="1" hangingPunct="1"/>
            <a:r>
              <a:rPr lang="en-US" altLang="zh-CN" dirty="0"/>
              <a:t>IDE</a:t>
            </a:r>
            <a:r>
              <a:rPr lang="zh-CN" altLang="en-US" dirty="0"/>
              <a:t>：对</a:t>
            </a:r>
            <a:r>
              <a:rPr lang="en-US" altLang="zh-CN" dirty="0"/>
              <a:t>JDK</a:t>
            </a:r>
            <a:r>
              <a:rPr lang="zh-CN" altLang="en-US" dirty="0"/>
              <a:t>的封装。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JDK 15 </a:t>
            </a:r>
            <a:r>
              <a:rPr lang="zh-CN" altLang="en-US" dirty="0"/>
              <a:t>并不是一个长期支持的版本</a:t>
            </a:r>
            <a:r>
              <a:rPr lang="en-US" altLang="zh-CN" dirty="0"/>
              <a:t>(LTS)</a:t>
            </a:r>
            <a:r>
              <a:rPr lang="zh-CN" altLang="en-US" dirty="0"/>
              <a:t>，只支持 </a:t>
            </a:r>
            <a:r>
              <a:rPr lang="en-US" altLang="zh-CN" dirty="0"/>
              <a:t>6 </a:t>
            </a:r>
            <a:r>
              <a:rPr lang="zh-CN" altLang="en-US" dirty="0"/>
              <a:t>个月到 </a:t>
            </a:r>
            <a:r>
              <a:rPr lang="en-US" altLang="zh-CN" dirty="0"/>
              <a:t>2021 </a:t>
            </a:r>
            <a:r>
              <a:rPr lang="zh-CN" altLang="en-US" dirty="0"/>
              <a:t>年 </a:t>
            </a:r>
            <a:r>
              <a:rPr lang="en-US" altLang="zh-CN" dirty="0"/>
              <a:t>3 </a:t>
            </a:r>
            <a:r>
              <a:rPr lang="zh-CN" altLang="en-US" dirty="0"/>
              <a:t>月，上一个长期支持版本还是 </a:t>
            </a:r>
            <a:r>
              <a:rPr lang="en-US" altLang="zh-CN" dirty="0"/>
              <a:t>JDK 11</a:t>
            </a:r>
            <a:r>
              <a:rPr lang="zh-CN" altLang="en-US" dirty="0"/>
              <a:t>，所以千万不要把非长期支持版本用在生产。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94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0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2022/2/20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hyperlink" Target="https://www.oracle.com/technetwork/java/javase/downloads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39" y="1608455"/>
            <a:ext cx="5388391" cy="80409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1.1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了解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历史及特征</a:t>
            </a:r>
          </a:p>
          <a:p>
            <a:pPr>
              <a:defRPr/>
            </a:pP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67534" y="2389505"/>
            <a:ext cx="520557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1.2JAVA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语言规范，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IDE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170555"/>
            <a:ext cx="493095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第一个简单的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04196" y="4013149"/>
            <a:ext cx="55999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1.4 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运行环境：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JVM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9279402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概述</a:t>
            </a: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298700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079750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3860800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组合 10"/>
          <p:cNvGrpSpPr/>
          <p:nvPr/>
        </p:nvGrpSpPr>
        <p:grpSpPr bwMode="auto">
          <a:xfrm>
            <a:off x="4566285" y="4772292"/>
            <a:ext cx="729615" cy="652145"/>
            <a:chOff x="1469675" y="2728606"/>
            <a:chExt cx="2187070" cy="2162788"/>
          </a:xfrm>
        </p:grpSpPr>
        <p:grpSp>
          <p:nvGrpSpPr>
            <p:cNvPr id="6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8" name="等腰三角形 6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3" name="Copyright Notice"/>
          <p:cNvSpPr/>
          <p:nvPr/>
        </p:nvSpPr>
        <p:spPr bwMode="auto">
          <a:xfrm>
            <a:off x="5635652" y="4863097"/>
            <a:ext cx="599425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1.5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、创建、编译和执行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</a:p>
        </p:txBody>
      </p:sp>
      <p:grpSp>
        <p:nvGrpSpPr>
          <p:cNvPr id="74" name="组合 10"/>
          <p:cNvGrpSpPr/>
          <p:nvPr/>
        </p:nvGrpSpPr>
        <p:grpSpPr bwMode="auto">
          <a:xfrm>
            <a:off x="4575464" y="5563678"/>
            <a:ext cx="729615" cy="652145"/>
            <a:chOff x="1469675" y="2728606"/>
            <a:chExt cx="2187070" cy="2162788"/>
          </a:xfrm>
        </p:grpSpPr>
        <p:grpSp>
          <p:nvGrpSpPr>
            <p:cNvPr id="75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7" name="等腰三角形 7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1" name="Copyright Notice"/>
          <p:cNvSpPr/>
          <p:nvPr/>
        </p:nvSpPr>
        <p:spPr bwMode="auto">
          <a:xfrm>
            <a:off x="5644831" y="5654483"/>
            <a:ext cx="558135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1.6 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程序剖析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415297" y="2160800"/>
            <a:ext cx="9682126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下载机器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（官网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hlinkClick r:id="rId3"/>
              </a:rPr>
              <a:t>www.oracle.com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，下载最新最稳定的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 SE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版本）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https://www.oracle.com/technetwork/java/javase/downloads/index.html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，目前最新版本是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SE 17.0.2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注意区分不同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 for Win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JDK for Linux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 for MAC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除了下载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，建议下载该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帮助文档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一定要下载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位的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JDK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不管机器实际物理内存多大，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位的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最大内存只能用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3G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下载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B7FDAA-F4B0-48D0-8A17-E3487CF36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447" y="4014055"/>
            <a:ext cx="29146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415297" y="1937778"/>
            <a:ext cx="9682126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，记住安装目录，例如安装在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D:\jdk1.8.0_231_64bit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可以在机器上安装多个版本的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，不同版本的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安装在不同的目录下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通过环境变量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JAVA_HOME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可以切换不同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版本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安装目录下内容为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227173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EACA3-C3FE-4C8B-B146-DCB31DD7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290" y="3430395"/>
            <a:ext cx="6639506" cy="32689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C6AD93-3ED5-4BD3-88AC-DB80AAAB0E0D}"/>
              </a:ext>
            </a:extLst>
          </p:cNvPr>
          <p:cNvSpPr/>
          <p:nvPr/>
        </p:nvSpPr>
        <p:spPr>
          <a:xfrm>
            <a:off x="3389968" y="3334215"/>
            <a:ext cx="5430647" cy="30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7FC1098-6BEB-40E4-978A-B5607332C0C9}"/>
              </a:ext>
            </a:extLst>
          </p:cNvPr>
          <p:cNvGrpSpPr/>
          <p:nvPr/>
        </p:nvGrpSpPr>
        <p:grpSpPr>
          <a:xfrm>
            <a:off x="294351" y="3742215"/>
            <a:ext cx="2894898" cy="618228"/>
            <a:chOff x="294351" y="3742215"/>
            <a:chExt cx="2894898" cy="618228"/>
          </a:xfrm>
        </p:grpSpPr>
        <p:sp>
          <p:nvSpPr>
            <p:cNvPr id="5" name="对话气泡: 圆角矩形 4">
              <a:extLst>
                <a:ext uri="{FF2B5EF4-FFF2-40B4-BE49-F238E27FC236}">
                  <a16:creationId xmlns:a16="http://schemas.microsoft.com/office/drawing/2014/main" id="{917821DF-12A4-46E7-A8C2-2DAF06E36777}"/>
                </a:ext>
              </a:extLst>
            </p:cNvPr>
            <p:cNvSpPr/>
            <p:nvPr/>
          </p:nvSpPr>
          <p:spPr>
            <a:xfrm>
              <a:off x="294351" y="3742215"/>
              <a:ext cx="2894898" cy="557561"/>
            </a:xfrm>
            <a:prstGeom prst="wedgeRoundRectCallout">
              <a:avLst>
                <a:gd name="adj1" fmla="val 55287"/>
                <a:gd name="adj2" fmla="val -9750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B9E411-42FD-4706-A77E-92A6EB84942F}"/>
                </a:ext>
              </a:extLst>
            </p:cNvPr>
            <p:cNvSpPr txBox="1"/>
            <p:nvPr/>
          </p:nvSpPr>
          <p:spPr>
            <a:xfrm>
              <a:off x="294351" y="3775668"/>
              <a:ext cx="2894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bin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目录包含命令行工具，如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jdb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E5E881B-0963-4B42-A01D-D4562EF13014}"/>
              </a:ext>
            </a:extLst>
          </p:cNvPr>
          <p:cNvSpPr/>
          <p:nvPr/>
        </p:nvSpPr>
        <p:spPr>
          <a:xfrm>
            <a:off x="3374290" y="3913571"/>
            <a:ext cx="5430647" cy="44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D3F957A-D4D8-43C3-9B36-B9698672FD75}"/>
              </a:ext>
            </a:extLst>
          </p:cNvPr>
          <p:cNvGrpSpPr/>
          <p:nvPr/>
        </p:nvGrpSpPr>
        <p:grpSpPr>
          <a:xfrm>
            <a:off x="234176" y="4569843"/>
            <a:ext cx="3015248" cy="1131769"/>
            <a:chOff x="234176" y="4569843"/>
            <a:chExt cx="3015248" cy="1131769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id="{0CD7C214-72BD-4D7B-BE79-3C77A6302C73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54910"/>
                <a:gd name="adj2" fmla="val -7089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AA5CB40-0F33-44B4-903A-58CCBAE94D81}"/>
                </a:ext>
              </a:extLst>
            </p:cNvPr>
            <p:cNvSpPr txBox="1"/>
            <p:nvPr/>
          </p:nvSpPr>
          <p:spPr>
            <a:xfrm>
              <a:off x="294351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jre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开头的目录包含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Runtime Environment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JRE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如果不做开发，只是运行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程序，则只需安装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JRE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即可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B1E3E9D-4D23-4200-AE67-B72A84F0AF57}"/>
              </a:ext>
            </a:extLst>
          </p:cNvPr>
          <p:cNvSpPr/>
          <p:nvPr/>
        </p:nvSpPr>
        <p:spPr>
          <a:xfrm>
            <a:off x="3374289" y="5864210"/>
            <a:ext cx="5430647" cy="268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C9A6349-1FE6-4B47-A796-80B7B37E25E8}"/>
              </a:ext>
            </a:extLst>
          </p:cNvPr>
          <p:cNvGrpSpPr/>
          <p:nvPr/>
        </p:nvGrpSpPr>
        <p:grpSpPr>
          <a:xfrm>
            <a:off x="234176" y="6215312"/>
            <a:ext cx="2894898" cy="557561"/>
            <a:chOff x="294351" y="3742215"/>
            <a:chExt cx="2894898" cy="557561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A9CEECD9-5676-489D-A5E6-97BCA6E5AF27}"/>
                </a:ext>
              </a:extLst>
            </p:cNvPr>
            <p:cNvSpPr/>
            <p:nvPr/>
          </p:nvSpPr>
          <p:spPr>
            <a:xfrm>
              <a:off x="294351" y="3742215"/>
              <a:ext cx="2894898" cy="557561"/>
            </a:xfrm>
            <a:prstGeom prst="wedgeRoundRectCallout">
              <a:avLst>
                <a:gd name="adj1" fmla="val 55287"/>
                <a:gd name="adj2" fmla="val -9750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A5E9A10-4515-474A-8267-A6E7FAB211C0}"/>
                </a:ext>
              </a:extLst>
            </p:cNvPr>
            <p:cNvSpPr txBox="1"/>
            <p:nvPr/>
          </p:nvSpPr>
          <p:spPr>
            <a:xfrm>
              <a:off x="294351" y="3775668"/>
              <a:ext cx="28948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SE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库的源代码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45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415297" y="2173219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后，需要配置环境变量（以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为例，其它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类似）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首先配置环境变量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JAVA_HOME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，指向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的安装目录，如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D:\jdk1.8.0_231_64bit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%JAVA_HOME%/bin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路径加到环境变量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里，这样在命令行窗口里可以在任何位置调用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里面的命令行工具，如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在通过命令行运行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程序时，还需要配置环境变量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CLASSPATH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的作用是让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能够找到要运行的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类。在设置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CLASSPATH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时，可以指定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文件所属包的上级目录；如果多个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文件被打包到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.jar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文件，则一定要指定到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文件（而不是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文件所在的目录，因为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.jar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文件本质上就是一个目录）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u"/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配置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相关的环境变量</a:t>
            </a:r>
          </a:p>
        </p:txBody>
      </p:sp>
    </p:spTree>
    <p:extLst>
      <p:ext uri="{BB962C8B-B14F-4D97-AF65-F5344CB8AC3E}">
        <p14:creationId xmlns:p14="http://schemas.microsoft.com/office/powerpoint/2010/main" val="191502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假设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D:\jdk1.8.0_231_64bit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IDEA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创建的一个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工程目录如右图所示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目录下创建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hust.cs.javacourse.ch1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下创建类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HelloWorld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如下图所示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编译完成后，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HelloWorld.class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文件的位置如右图所示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3A903FE-1DBC-41FD-8E91-B83662EF9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00" y="4675158"/>
            <a:ext cx="5220036" cy="20920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hust.cs.javacourse.ch1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HelloWorld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(String[] args){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"Hello world!"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3D5C4-EFEA-43CC-91E2-D0972181D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006" y="2328592"/>
            <a:ext cx="46196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8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这个工程在资源管理器里的视图如图所示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30973F-A37F-436B-BA9C-3E91804AE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" y="2656964"/>
            <a:ext cx="7252358" cy="36929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9DB1F1-86CB-4496-B59C-F1E10CC2CE31}"/>
              </a:ext>
            </a:extLst>
          </p:cNvPr>
          <p:cNvSpPr/>
          <p:nvPr/>
        </p:nvSpPr>
        <p:spPr>
          <a:xfrm>
            <a:off x="895122" y="4739268"/>
            <a:ext cx="1742609" cy="730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F23046-6E76-4126-A6C9-BAA0B8FDCCA5}"/>
              </a:ext>
            </a:extLst>
          </p:cNvPr>
          <p:cNvGrpSpPr/>
          <p:nvPr/>
        </p:nvGrpSpPr>
        <p:grpSpPr>
          <a:xfrm>
            <a:off x="4003288" y="4975734"/>
            <a:ext cx="8032598" cy="1570032"/>
            <a:chOff x="234176" y="4569843"/>
            <a:chExt cx="2957764" cy="1131769"/>
          </a:xfrm>
        </p:grpSpPr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8C01F413-CE8C-4BBD-B695-80F8753E2AD4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65759"/>
                <a:gd name="adj2" fmla="val -5087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528BA03-48F2-47CE-9DC9-7D63494E4D78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可以看到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D:\IdeaWorkspace\JavaDemo\bin\production\JavaDemo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下面包含了和包名对应的四级子目录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hust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\cs\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javacourse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\ch1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，在里面包含了编译得到的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HelloWorld.class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类，如果在命令行里运行这个类，只需要把这个类所在包的上级级目录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D:\IdeaWorkspace\JavaDemo\bin\production\JavaDemo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CLASSPATH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91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基于前面的工程目录，可以在直接在命令行运行的一个脚本（如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run.bat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文件）如下所示：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96BE55-EB34-45C2-ACE9-EDEBD340A8B1}"/>
              </a:ext>
            </a:extLst>
          </p:cNvPr>
          <p:cNvSpPr/>
          <p:nvPr/>
        </p:nvSpPr>
        <p:spPr>
          <a:xfrm>
            <a:off x="303231" y="2940178"/>
            <a:ext cx="11260583" cy="3917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JAVA_HOME=D:\jdk1.8.0_231_64bit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PROJECT_HOME=D:\IdeaWorkspace\JavaDemo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path=%path%;%JAVA_HOME%\bin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=%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%;%PROJECT_HOME%\bin\production\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JavaDemo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 -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%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% hust.cs.javacourse.ch1.HelloWorld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981FF93-1A0A-43B2-8DC8-859B31B92F8C}"/>
              </a:ext>
            </a:extLst>
          </p:cNvPr>
          <p:cNvGrpSpPr/>
          <p:nvPr/>
        </p:nvGrpSpPr>
        <p:grpSpPr>
          <a:xfrm>
            <a:off x="6676215" y="3045341"/>
            <a:ext cx="2908463" cy="383660"/>
            <a:chOff x="234176" y="4569843"/>
            <a:chExt cx="2957764" cy="1131769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id="{E621728A-97A5-43FD-8E4C-EE2CB8805DB6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74586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ABF19C7-306D-4F47-9BD6-03779E743162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环境变量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4B6749C-7385-42E4-9535-6D49CF2D2F11}"/>
              </a:ext>
            </a:extLst>
          </p:cNvPr>
          <p:cNvGrpSpPr/>
          <p:nvPr/>
        </p:nvGrpSpPr>
        <p:grpSpPr>
          <a:xfrm>
            <a:off x="8288159" y="3689385"/>
            <a:ext cx="3096682" cy="383660"/>
            <a:chOff x="234176" y="4569843"/>
            <a:chExt cx="2957764" cy="1131769"/>
          </a:xfrm>
        </p:grpSpPr>
        <p:sp>
          <p:nvSpPr>
            <p:cNvPr id="19" name="对话气泡: 圆角矩形 18">
              <a:extLst>
                <a:ext uri="{FF2B5EF4-FFF2-40B4-BE49-F238E27FC236}">
                  <a16:creationId xmlns:a16="http://schemas.microsoft.com/office/drawing/2014/main" id="{8D8B5660-F110-4568-8459-A0AA6B302E63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74586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59F4E3C-53EA-4306-B7EB-03F8D4161835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环境变量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97467F0-B12A-406B-BC02-4507539E8047}"/>
              </a:ext>
            </a:extLst>
          </p:cNvPr>
          <p:cNvGrpSpPr/>
          <p:nvPr/>
        </p:nvGrpSpPr>
        <p:grpSpPr>
          <a:xfrm>
            <a:off x="6153787" y="4217596"/>
            <a:ext cx="5042835" cy="383660"/>
            <a:chOff x="234176" y="4569843"/>
            <a:chExt cx="2957764" cy="1131769"/>
          </a:xfrm>
        </p:grpSpPr>
        <p:sp>
          <p:nvSpPr>
            <p:cNvPr id="22" name="对话气泡: 圆角矩形 21">
              <a:extLst>
                <a:ext uri="{FF2B5EF4-FFF2-40B4-BE49-F238E27FC236}">
                  <a16:creationId xmlns:a16="http://schemas.microsoft.com/office/drawing/2014/main" id="{B02389A5-F1B7-4BCB-86EC-A61F888A6E57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54224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C29F464-0B9C-4192-81B3-19A91BD32E5E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目录的子目录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bin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加到环境变量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PATH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326CA7-C255-40A0-87AD-6C1EB0E2F61C}"/>
              </a:ext>
            </a:extLst>
          </p:cNvPr>
          <p:cNvGrpSpPr/>
          <p:nvPr/>
        </p:nvGrpSpPr>
        <p:grpSpPr>
          <a:xfrm>
            <a:off x="4404732" y="5230371"/>
            <a:ext cx="7347301" cy="695840"/>
            <a:chOff x="234176" y="4569843"/>
            <a:chExt cx="2957764" cy="1131769"/>
          </a:xfrm>
        </p:grpSpPr>
        <p:sp>
          <p:nvSpPr>
            <p:cNvPr id="25" name="对话气泡: 圆角矩形 24">
              <a:extLst>
                <a:ext uri="{FF2B5EF4-FFF2-40B4-BE49-F238E27FC236}">
                  <a16:creationId xmlns:a16="http://schemas.microsoft.com/office/drawing/2014/main" id="{24710F0C-198B-46F1-AE04-D021A6BF82CF}"/>
                </a:ext>
              </a:extLst>
            </p:cNvPr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59860"/>
                <a:gd name="adj2" fmla="val -56229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A35D745-DA7C-4B0A-94E0-D0C5B51C830F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把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目录的子目录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bin\production\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JavaDemo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加到环境变量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CLASSPATH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，这个目录是类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HelloWorld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所属包的上级目录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B1595B7-8EC8-47CB-82B4-1E86974CFD50}"/>
              </a:ext>
            </a:extLst>
          </p:cNvPr>
          <p:cNvGrpSpPr/>
          <p:nvPr/>
        </p:nvGrpSpPr>
        <p:grpSpPr>
          <a:xfrm>
            <a:off x="5096776" y="6022149"/>
            <a:ext cx="6567400" cy="424892"/>
            <a:chOff x="234176" y="4569837"/>
            <a:chExt cx="2957764" cy="1131768"/>
          </a:xfrm>
        </p:grpSpPr>
        <p:sp>
          <p:nvSpPr>
            <p:cNvPr id="28" name="对话气泡: 圆角矩形 27">
              <a:extLst>
                <a:ext uri="{FF2B5EF4-FFF2-40B4-BE49-F238E27FC236}">
                  <a16:creationId xmlns:a16="http://schemas.microsoft.com/office/drawing/2014/main" id="{5B1300E7-61F5-4A08-BDEF-9E38E9DC4C43}"/>
                </a:ext>
              </a:extLst>
            </p:cNvPr>
            <p:cNvSpPr/>
            <p:nvPr/>
          </p:nvSpPr>
          <p:spPr>
            <a:xfrm>
              <a:off x="234176" y="4569837"/>
              <a:ext cx="2955073" cy="1131768"/>
            </a:xfrm>
            <a:prstGeom prst="wedgeRoundRectCallout">
              <a:avLst>
                <a:gd name="adj1" fmla="val -60900"/>
                <a:gd name="adj2" fmla="val 40133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61D7FFF-DEBA-48FC-8FD2-C3EAA05DB82C}"/>
                </a:ext>
              </a:extLst>
            </p:cNvPr>
            <p:cNvSpPr txBox="1"/>
            <p:nvPr/>
          </p:nvSpPr>
          <p:spPr>
            <a:xfrm>
              <a:off x="236867" y="4622191"/>
              <a:ext cx="2955073" cy="102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启动类时，用类的完全限定名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带包名限定），并且带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classspath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选项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9587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5AF4A46-877E-4FCD-9759-0B59C524F3A0}"/>
              </a:ext>
            </a:extLst>
          </p:cNvPr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Windows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里图形化方式设置环境变量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31DEA2-D263-4E2D-A3C0-A179497C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" y="2049930"/>
            <a:ext cx="3790671" cy="42951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2076C4-6B6B-4BCF-8503-68A3D5C2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437" y="2049930"/>
            <a:ext cx="4383559" cy="42951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EE1070-D496-495C-AE1D-167B8EC12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902" y="2049930"/>
            <a:ext cx="3822319" cy="37487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B853E4B-E878-40FF-9FEE-18185C750834}"/>
              </a:ext>
            </a:extLst>
          </p:cNvPr>
          <p:cNvSpPr/>
          <p:nvPr/>
        </p:nvSpPr>
        <p:spPr>
          <a:xfrm>
            <a:off x="2341756" y="5486400"/>
            <a:ext cx="1282390" cy="312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F3454D-B7D3-4564-A6D4-EF88F01C4D6A}"/>
              </a:ext>
            </a:extLst>
          </p:cNvPr>
          <p:cNvSpPr/>
          <p:nvPr/>
        </p:nvSpPr>
        <p:spPr>
          <a:xfrm>
            <a:off x="6063216" y="5549052"/>
            <a:ext cx="705574" cy="338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68C094-5CE0-4071-8AE4-813602B1FF2E}"/>
              </a:ext>
            </a:extLst>
          </p:cNvPr>
          <p:cNvSpPr/>
          <p:nvPr/>
        </p:nvSpPr>
        <p:spPr>
          <a:xfrm>
            <a:off x="4063430" y="4909715"/>
            <a:ext cx="2370824" cy="1932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CF97045-6567-4D06-A46F-DC9527A6E26B}"/>
              </a:ext>
            </a:extLst>
          </p:cNvPr>
          <p:cNvSpPr/>
          <p:nvPr/>
        </p:nvSpPr>
        <p:spPr>
          <a:xfrm>
            <a:off x="11367480" y="2322632"/>
            <a:ext cx="705574" cy="338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9E740EC-576E-4EE3-B4D6-4A5AB2192A5B}"/>
              </a:ext>
            </a:extLst>
          </p:cNvPr>
          <p:cNvSpPr/>
          <p:nvPr/>
        </p:nvSpPr>
        <p:spPr>
          <a:xfrm>
            <a:off x="8491807" y="2395383"/>
            <a:ext cx="2370824" cy="1932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0F60B2-7A15-4620-A97C-734B97FC92E6}"/>
              </a:ext>
            </a:extLst>
          </p:cNvPr>
          <p:cNvSpPr txBox="1"/>
          <p:nvPr/>
        </p:nvSpPr>
        <p:spPr>
          <a:xfrm>
            <a:off x="85619" y="6433583"/>
            <a:ext cx="36471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打开系统属性窗口，设置环境变量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894A2C-C79A-4E55-9DFB-72E9BE3B6711}"/>
              </a:ext>
            </a:extLst>
          </p:cNvPr>
          <p:cNvSpPr txBox="1"/>
          <p:nvPr/>
        </p:nvSpPr>
        <p:spPr>
          <a:xfrm>
            <a:off x="4587537" y="6448764"/>
            <a:ext cx="29514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新建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JAVA_HOME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环境变量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D98D11-ACC8-4EBB-A33D-6959AB6EF57E}"/>
              </a:ext>
            </a:extLst>
          </p:cNvPr>
          <p:cNvSpPr txBox="1"/>
          <p:nvPr/>
        </p:nvSpPr>
        <p:spPr>
          <a:xfrm>
            <a:off x="8387471" y="6063580"/>
            <a:ext cx="357982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%JAVA_HOME%\bin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到环境</a:t>
            </a:r>
            <a:endParaRPr lang="en-US" altLang="zh-CN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变量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PATH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69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15" name="矩形 14"/>
          <p:cNvSpPr/>
          <p:nvPr/>
        </p:nvSpPr>
        <p:spPr>
          <a:xfrm>
            <a:off x="633493" y="1753641"/>
            <a:ext cx="8116731" cy="473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创建和编辑源代码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可以使用任何文本编译器创建和编辑源代码。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文件名必须与公共的类名一致，文件后缀为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.java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如果有多个类，且没有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类，文件名可与任一类名相同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en-US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源文件最多只能有一个</a:t>
            </a:r>
            <a:r>
              <a:rPr lang="en-US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如果一个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源文件包含多个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，那么编译后会产生多个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安装好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，配置好环境变量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编译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在控制台中执行：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源文件名（要保证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能找到该文件）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生成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字节码文件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执行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在控制台中执行： 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    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启动类完全限定类名（要保证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能找到这个类）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启动类必须有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public static void main(String[] args)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grpSp>
        <p:nvGrpSpPr>
          <p:cNvPr id="16" name="组合 28"/>
          <p:cNvGrpSpPr>
            <a:grpSpLocks/>
          </p:cNvGrpSpPr>
          <p:nvPr/>
        </p:nvGrpSpPr>
        <p:grpSpPr bwMode="auto">
          <a:xfrm>
            <a:off x="8826424" y="1505124"/>
            <a:ext cx="2520950" cy="4783138"/>
            <a:chOff x="3696" y="816"/>
            <a:chExt cx="1588" cy="3013"/>
          </a:xfrm>
        </p:grpSpPr>
        <p:sp>
          <p:nvSpPr>
            <p:cNvPr id="17" name="自选图形 4"/>
            <p:cNvSpPr>
              <a:spLocks noChangeArrowheads="1"/>
            </p:cNvSpPr>
            <p:nvPr/>
          </p:nvSpPr>
          <p:spPr bwMode="auto">
            <a:xfrm>
              <a:off x="3696" y="816"/>
              <a:ext cx="1056" cy="288"/>
            </a:xfrm>
            <a:prstGeom prst="flowChartManualInpu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创建</a:t>
              </a:r>
              <a:r>
                <a:rPr lang="en-US" altLang="zh-CN" sz="1600">
                  <a:latin typeface="+mn-ea"/>
                  <a:ea typeface="+mn-ea"/>
                </a:rPr>
                <a:t>/</a:t>
              </a:r>
              <a:r>
                <a:rPr lang="zh-CN" altLang="en-US" sz="1600">
                  <a:latin typeface="+mn-ea"/>
                  <a:ea typeface="+mn-ea"/>
                </a:rPr>
                <a:t>编辑源代码</a:t>
              </a:r>
            </a:p>
          </p:txBody>
        </p:sp>
        <p:sp>
          <p:nvSpPr>
            <p:cNvPr id="18" name="自选图形 7"/>
            <p:cNvSpPr>
              <a:spLocks noChangeArrowheads="1"/>
            </p:cNvSpPr>
            <p:nvPr/>
          </p:nvSpPr>
          <p:spPr bwMode="auto">
            <a:xfrm>
              <a:off x="4080" y="1344"/>
              <a:ext cx="288" cy="336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矩形 8"/>
            <p:cNvSpPr>
              <a:spLocks noChangeArrowheads="1"/>
            </p:cNvSpPr>
            <p:nvPr/>
          </p:nvSpPr>
          <p:spPr bwMode="auto">
            <a:xfrm>
              <a:off x="3744" y="1968"/>
              <a:ext cx="96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编译源文件</a:t>
              </a:r>
            </a:p>
          </p:txBody>
        </p:sp>
        <p:sp>
          <p:nvSpPr>
            <p:cNvPr id="20" name="自选图形 9"/>
            <p:cNvSpPr>
              <a:spLocks noChangeArrowheads="1"/>
            </p:cNvSpPr>
            <p:nvPr/>
          </p:nvSpPr>
          <p:spPr bwMode="auto">
            <a:xfrm>
              <a:off x="4080" y="2400"/>
              <a:ext cx="288" cy="336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矩形 10"/>
            <p:cNvSpPr>
              <a:spLocks noChangeArrowheads="1"/>
            </p:cNvSpPr>
            <p:nvPr/>
          </p:nvSpPr>
          <p:spPr bwMode="auto">
            <a:xfrm>
              <a:off x="3744" y="3024"/>
              <a:ext cx="96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执行字节码</a:t>
              </a:r>
            </a:p>
          </p:txBody>
        </p:sp>
        <p:sp>
          <p:nvSpPr>
            <p:cNvPr id="22" name="自选图形 11"/>
            <p:cNvSpPr>
              <a:spLocks noChangeArrowheads="1"/>
            </p:cNvSpPr>
            <p:nvPr/>
          </p:nvSpPr>
          <p:spPr bwMode="auto">
            <a:xfrm>
              <a:off x="3840" y="3456"/>
              <a:ext cx="768" cy="240"/>
            </a:xfrm>
            <a:prstGeom prst="flowChartDisplay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输出结果</a:t>
              </a:r>
            </a:p>
          </p:txBody>
        </p:sp>
        <p:cxnSp>
          <p:nvCxnSpPr>
            <p:cNvPr id="23" name="自选图形 12"/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>
              <a:off x="4224" y="1104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自选图形 13"/>
            <p:cNvCxnSpPr>
              <a:cxnSpLocks noChangeShapeType="1"/>
              <a:stCxn id="18" idx="2"/>
              <a:endCxn id="19" idx="0"/>
            </p:cNvCxnSpPr>
            <p:nvPr/>
          </p:nvCxnSpPr>
          <p:spPr bwMode="auto">
            <a:xfrm>
              <a:off x="4224" y="1680"/>
              <a:ext cx="0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自选图形 14"/>
            <p:cNvCxnSpPr>
              <a:cxnSpLocks noChangeShapeType="1"/>
              <a:stCxn id="19" idx="2"/>
              <a:endCxn id="20" idx="0"/>
            </p:cNvCxnSpPr>
            <p:nvPr/>
          </p:nvCxnSpPr>
          <p:spPr bwMode="auto">
            <a:xfrm>
              <a:off x="4224" y="2160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自选图形 15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4224" y="2736"/>
              <a:ext cx="0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自选图形 16"/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>
              <a:off x="4224" y="3216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自选图形 17"/>
            <p:cNvCxnSpPr>
              <a:cxnSpLocks noChangeShapeType="1"/>
              <a:stCxn id="19" idx="3"/>
              <a:endCxn id="17" idx="3"/>
            </p:cNvCxnSpPr>
            <p:nvPr/>
          </p:nvCxnSpPr>
          <p:spPr bwMode="auto">
            <a:xfrm flipV="1">
              <a:off x="4704" y="960"/>
              <a:ext cx="48" cy="1104"/>
            </a:xfrm>
            <a:prstGeom prst="bentConnector3">
              <a:avLst>
                <a:gd name="adj1" fmla="val 98541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9" name="自选图形 18"/>
            <p:cNvCxnSpPr>
              <a:cxnSpLocks noChangeShapeType="1"/>
              <a:stCxn id="22" idx="3"/>
              <a:endCxn id="17" idx="3"/>
            </p:cNvCxnSpPr>
            <p:nvPr/>
          </p:nvCxnSpPr>
          <p:spPr bwMode="auto">
            <a:xfrm flipV="1">
              <a:off x="4608" y="960"/>
              <a:ext cx="144" cy="2616"/>
            </a:xfrm>
            <a:prstGeom prst="bentConnector3">
              <a:avLst>
                <a:gd name="adj1" fmla="val 50555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30" name="文本框 19"/>
            <p:cNvSpPr txBox="1">
              <a:spLocks noChangeArrowheads="1"/>
            </p:cNvSpPr>
            <p:nvPr/>
          </p:nvSpPr>
          <p:spPr bwMode="auto">
            <a:xfrm>
              <a:off x="4368" y="1361"/>
              <a:ext cx="827" cy="3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源文件</a:t>
              </a:r>
            </a:p>
            <a:p>
              <a:pPr eaLnBrk="1" hangingPunct="1">
                <a:defRPr/>
              </a:pPr>
              <a:r>
                <a:rPr lang="en-US" altLang="zh-CN" sz="1600">
                  <a:latin typeface="+mn-ea"/>
                  <a:ea typeface="+mn-ea"/>
                </a:rPr>
                <a:t>(.java</a:t>
              </a:r>
              <a:r>
                <a:rPr lang="zh-CN" altLang="en-US" sz="1600">
                  <a:latin typeface="+mn-ea"/>
                  <a:ea typeface="+mn-ea"/>
                </a:rPr>
                <a:t>文件</a:t>
              </a:r>
              <a:r>
                <a:rPr lang="en-US" altLang="zh-CN" sz="160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31" name="文本框 21"/>
            <p:cNvSpPr txBox="1">
              <a:spLocks noChangeArrowheads="1"/>
            </p:cNvSpPr>
            <p:nvPr/>
          </p:nvSpPr>
          <p:spPr bwMode="auto">
            <a:xfrm>
              <a:off x="4368" y="2465"/>
              <a:ext cx="892" cy="3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字节码</a:t>
              </a:r>
            </a:p>
            <a:p>
              <a:pPr eaLnBrk="1" hangingPunct="1">
                <a:defRPr/>
              </a:pPr>
              <a:r>
                <a:rPr lang="en-US" altLang="zh-CN" sz="1600">
                  <a:latin typeface="+mn-ea"/>
                  <a:ea typeface="+mn-ea"/>
                </a:rPr>
                <a:t>(.class</a:t>
              </a:r>
              <a:r>
                <a:rPr lang="zh-CN" altLang="en-US" sz="1600">
                  <a:latin typeface="+mn-ea"/>
                  <a:ea typeface="+mn-ea"/>
                </a:rPr>
                <a:t>文件</a:t>
              </a:r>
              <a:r>
                <a:rPr lang="en-US" altLang="zh-CN" sz="160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32" name="文本框 22"/>
            <p:cNvSpPr txBox="1">
              <a:spLocks noChangeArrowheads="1"/>
            </p:cNvSpPr>
            <p:nvPr/>
          </p:nvSpPr>
          <p:spPr bwMode="auto">
            <a:xfrm>
              <a:off x="4656" y="2129"/>
              <a:ext cx="628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编译错误</a:t>
              </a:r>
            </a:p>
          </p:txBody>
        </p:sp>
        <p:sp>
          <p:nvSpPr>
            <p:cNvPr id="33" name="文本框 24"/>
            <p:cNvSpPr txBox="1">
              <a:spLocks noChangeArrowheads="1"/>
            </p:cNvSpPr>
            <p:nvPr/>
          </p:nvSpPr>
          <p:spPr bwMode="auto">
            <a:xfrm>
              <a:off x="4656" y="3617"/>
              <a:ext cx="628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结果错误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8" name="矩形 37"/>
          <p:cNvSpPr/>
          <p:nvPr/>
        </p:nvSpPr>
        <p:spPr>
          <a:xfrm>
            <a:off x="415297" y="1260626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IntelliJ IDEA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编写源码、编译、执行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FEF459-EAD2-47C9-B6C8-D764941C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40" y="1972556"/>
            <a:ext cx="7610475" cy="47720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1E9C3A-80F8-4450-985B-E3310281EF9D}"/>
              </a:ext>
            </a:extLst>
          </p:cNvPr>
          <p:cNvSpPr txBox="1"/>
          <p:nvPr/>
        </p:nvSpPr>
        <p:spPr>
          <a:xfrm>
            <a:off x="9043640" y="1276045"/>
            <a:ext cx="168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JetBrain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0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8" name="矩形 37"/>
          <p:cNvSpPr/>
          <p:nvPr/>
        </p:nvSpPr>
        <p:spPr>
          <a:xfrm>
            <a:off x="415297" y="1260626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IntelliJ IDEA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创建工程</a:t>
            </a:r>
          </a:p>
        </p:txBody>
      </p:sp>
      <p:pic>
        <p:nvPicPr>
          <p:cNvPr id="2" name="IDEA基本操作">
            <a:hlinkClick r:id="" action="ppaction://media"/>
            <a:extLst>
              <a:ext uri="{FF2B5EF4-FFF2-40B4-BE49-F238E27FC236}">
                <a16:creationId xmlns:a16="http://schemas.microsoft.com/office/drawing/2014/main" id="{A96984E9-33F8-4F1F-BB2C-DB9C36045B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2315" y="1952003"/>
            <a:ext cx="8174933" cy="4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1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282" y="348250"/>
            <a:ext cx="436245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06867-9632-4582-9A0C-485547F89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14" y="348250"/>
            <a:ext cx="4635191" cy="64130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38" name="矩形 37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Eclipse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中（开源）编译执行</a:t>
            </a:r>
          </a:p>
        </p:txBody>
      </p:sp>
      <p:pic>
        <p:nvPicPr>
          <p:cNvPr id="9" name="图片 7" descr="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452" y="1985759"/>
            <a:ext cx="6223241" cy="443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自选图形 11"/>
          <p:cNvSpPr>
            <a:spLocks noChangeArrowheads="1"/>
          </p:cNvSpPr>
          <p:nvPr/>
        </p:nvSpPr>
        <p:spPr bwMode="auto">
          <a:xfrm>
            <a:off x="1360690" y="3425622"/>
            <a:ext cx="1511300" cy="792162"/>
          </a:xfrm>
          <a:prstGeom prst="wedgeRoundRectCallout">
            <a:avLst>
              <a:gd name="adj1" fmla="val 100523"/>
              <a:gd name="adj2" fmla="val -79458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46800" rIns="46800"/>
          <a:lstStyle/>
          <a:p>
            <a:pPr>
              <a:defRPr/>
            </a:pPr>
            <a:r>
              <a:rPr lang="zh-CN" altLang="en-US" sz="1400">
                <a:latin typeface="宋体" pitchFamily="2" charset="-122"/>
                <a:ea typeface="宋体" pitchFamily="2" charset="-122"/>
              </a:rPr>
              <a:t>在鼠标右键菜单中选择</a:t>
            </a:r>
            <a:r>
              <a:rPr lang="zh-CN" altLang="en-US" sz="1400" b="1" i="1">
                <a:latin typeface="宋体" pitchFamily="2" charset="-122"/>
                <a:ea typeface="宋体" pitchFamily="2" charset="-122"/>
              </a:rPr>
              <a:t>运行方式</a:t>
            </a:r>
            <a:r>
              <a:rPr lang="zh-CN" altLang="en-US" sz="1400">
                <a:latin typeface="宋体" pitchFamily="2" charset="-122"/>
                <a:ea typeface="宋体" pitchFamily="2" charset="-122"/>
              </a:rPr>
              <a:t>→</a:t>
            </a:r>
            <a:r>
              <a:rPr lang="en-US" altLang="zh-CN" sz="1400" b="1" i="1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1400" b="1" i="1">
                <a:latin typeface="宋体" pitchFamily="2" charset="-122"/>
                <a:ea typeface="宋体" pitchFamily="2" charset="-122"/>
              </a:rPr>
              <a:t>应用程序</a:t>
            </a:r>
          </a:p>
        </p:txBody>
      </p:sp>
      <p:sp>
        <p:nvSpPr>
          <p:cNvPr id="11" name="自选图形 12"/>
          <p:cNvSpPr>
            <a:spLocks noChangeArrowheads="1"/>
          </p:cNvSpPr>
          <p:nvPr/>
        </p:nvSpPr>
        <p:spPr bwMode="auto">
          <a:xfrm>
            <a:off x="1360690" y="2417559"/>
            <a:ext cx="1511300" cy="576263"/>
          </a:xfrm>
          <a:prstGeom prst="wedgeRoundRectCallout">
            <a:avLst>
              <a:gd name="adj1" fmla="val 83931"/>
              <a:gd name="adj2" fmla="val -54958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46800" rIns="46800"/>
          <a:lstStyle/>
          <a:p>
            <a:pPr>
              <a:defRPr/>
            </a:pPr>
            <a:r>
              <a:rPr lang="zh-CN" altLang="en-US" sz="1400">
                <a:latin typeface="宋体" pitchFamily="2" charset="-122"/>
                <a:ea typeface="宋体" pitchFamily="2" charset="-122"/>
              </a:rPr>
              <a:t>保存源文件将自动执行编译</a:t>
            </a:r>
            <a:endParaRPr lang="zh-CN" altLang="en-US" sz="1400" b="1" i="1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864193" y="1473640"/>
            <a:ext cx="8001000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保留字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修饰符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语句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块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类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main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注释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476212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程序包含三种注释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多行注释：用于某行的一部分、单行或多行注释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/*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   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单行注释：用于单行或不到一行的注释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//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文档注释：可以使用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javadoc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提取注释，自动形成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API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文档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/**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	    注释内容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Javadoc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注释的作用和范围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7" y="1936349"/>
            <a:ext cx="9734033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Javadoc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注释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的作用是对代码的功能进行注释，同时自动形成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文档，注释的对象可以是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类，特别是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类的方法，特别是类的公有方法（静态方法，实例方法）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类的数据成员，特别是公有数据成员（静态成员、实例成员）</a:t>
            </a:r>
          </a:p>
        </p:txBody>
      </p:sp>
    </p:spTree>
    <p:extLst>
      <p:ext uri="{BB962C8B-B14F-4D97-AF65-F5344CB8AC3E}">
        <p14:creationId xmlns:p14="http://schemas.microsoft.com/office/powerpoint/2010/main" val="51721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Javadoc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自动生成</a:t>
            </a:r>
          </a:p>
        </p:txBody>
      </p:sp>
      <p:pic>
        <p:nvPicPr>
          <p:cNvPr id="2" name="Javadoc生成">
            <a:hlinkClick r:id="" action="ppaction://media"/>
            <a:extLst>
              <a:ext uri="{FF2B5EF4-FFF2-40B4-BE49-F238E27FC236}">
                <a16:creationId xmlns:a16="http://schemas.microsoft.com/office/drawing/2014/main" id="{03A62C6A-8166-48E9-A84D-DF947EF23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9291" y="1927952"/>
            <a:ext cx="8743646" cy="49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保留字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8001000" cy="100515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保留字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关键字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(keyword)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是对编译器有具体意义，不能在程序中用于其它目的的单词。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程序员定义的标识符不能是保留字。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1863547" y="438395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class</a:t>
            </a:r>
            <a:r>
              <a:rPr lang="en-US" altLang="zh-CN" sz="2000" dirty="0">
                <a:latin typeface="+mn-ea"/>
                <a:ea typeface="+mn-ea"/>
              </a:rPr>
              <a:t>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</a:t>
            </a:r>
            <a:r>
              <a:rPr lang="en-US" altLang="zh-CN" sz="2000" dirty="0">
                <a:latin typeface="+mn-ea"/>
                <a:ea typeface="+mn-ea"/>
              </a:rPr>
              <a:t>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修饰符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8"/>
            <a:ext cx="8001000" cy="1707765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中的某些关键字称为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修饰符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(modifier)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，用于指定数据、方法、类的属性以及它们的用法。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常见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修饰符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public, protected, private, static,</a:t>
            </a:r>
          </a:p>
          <a:p>
            <a:pPr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abstract, final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499031" y="3846141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</a:t>
            </a:r>
            <a:r>
              <a:rPr lang="en-US" altLang="zh-CN" sz="2000" dirty="0">
                <a:latin typeface="+mn-ea"/>
                <a:ea typeface="+mn-ea"/>
              </a:rPr>
              <a:t>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static</a:t>
            </a:r>
            <a:r>
              <a:rPr lang="en-US" altLang="zh-CN" sz="2000" dirty="0">
                <a:latin typeface="+mn-ea"/>
                <a:ea typeface="+mn-ea"/>
              </a:rPr>
              <a:t>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8001000" cy="1049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语句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(statement)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代表一个动作或一系列动作。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中的每个语句都以分号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(;)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结尾。</a:t>
            </a: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420698" y="3142844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3B100178-4C81-45BF-8BC2-C39A2ED7B153}"/>
              </a:ext>
            </a:extLst>
          </p:cNvPr>
          <p:cNvSpPr txBox="1">
            <a:spLocks noChangeArrowheads="1"/>
          </p:cNvSpPr>
          <p:nvPr/>
        </p:nvSpPr>
        <p:spPr>
          <a:xfrm>
            <a:off x="1128598" y="5017008"/>
            <a:ext cx="9476212" cy="1049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要注意区分表达式（</a:t>
            </a: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expression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）和语句的区别</a:t>
            </a:r>
            <a:endParaRPr lang="en-US" altLang="zh-CN" sz="2800" u="sng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 i = 1 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是赋值表达式</a:t>
            </a:r>
            <a:endParaRPr lang="en-US" altLang="zh-CN" sz="2800" u="sng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 i = 1; 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是语句</a:t>
            </a:r>
            <a:endParaRPr lang="en-US" altLang="zh-CN" sz="2800" u="sng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块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7" y="1936349"/>
            <a:ext cx="8628719" cy="16766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程序中成对的大括号形成一个块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(block)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，是用于组织程序的重要部件。块是程序设计语言里非常重要的概念，它决定了变量的作用域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(scope)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435506" y="3794016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  <p:grpSp>
        <p:nvGrpSpPr>
          <p:cNvPr id="9" name="组合 14"/>
          <p:cNvGrpSpPr>
            <a:grpSpLocks/>
          </p:cNvGrpSpPr>
          <p:nvPr/>
        </p:nvGrpSpPr>
        <p:grpSpPr bwMode="auto">
          <a:xfrm>
            <a:off x="2083206" y="4597291"/>
            <a:ext cx="6192837" cy="649287"/>
            <a:chOff x="1111" y="2205"/>
            <a:chExt cx="3901" cy="409"/>
          </a:xfrm>
        </p:grpSpPr>
        <p:sp>
          <p:nvSpPr>
            <p:cNvPr id="10" name="直线 5"/>
            <p:cNvSpPr>
              <a:spLocks noChangeShapeType="1"/>
            </p:cNvSpPr>
            <p:nvPr/>
          </p:nvSpPr>
          <p:spPr bwMode="auto">
            <a:xfrm flipH="1">
              <a:off x="1111" y="2614"/>
              <a:ext cx="3901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6"/>
            <p:cNvSpPr>
              <a:spLocks noChangeShapeType="1"/>
            </p:cNvSpPr>
            <p:nvPr/>
          </p:nvSpPr>
          <p:spPr bwMode="auto">
            <a:xfrm flipH="1">
              <a:off x="4785" y="2205"/>
              <a:ext cx="227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7"/>
            <p:cNvSpPr>
              <a:spLocks noChangeShapeType="1"/>
            </p:cNvSpPr>
            <p:nvPr/>
          </p:nvSpPr>
          <p:spPr bwMode="auto">
            <a:xfrm>
              <a:off x="5012" y="2205"/>
              <a:ext cx="0" cy="40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直线 10"/>
          <p:cNvSpPr>
            <a:spLocks noChangeShapeType="1"/>
          </p:cNvSpPr>
          <p:nvPr/>
        </p:nvSpPr>
        <p:spPr bwMode="auto">
          <a:xfrm>
            <a:off x="8563381" y="4309953"/>
            <a:ext cx="0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722843" y="4309953"/>
            <a:ext cx="6840538" cy="1223963"/>
            <a:chOff x="884" y="2024"/>
            <a:chExt cx="4309" cy="771"/>
          </a:xfrm>
        </p:grpSpPr>
        <p:sp>
          <p:nvSpPr>
            <p:cNvPr id="15" name="直线 8"/>
            <p:cNvSpPr>
              <a:spLocks noChangeShapeType="1"/>
            </p:cNvSpPr>
            <p:nvPr/>
          </p:nvSpPr>
          <p:spPr bwMode="auto">
            <a:xfrm flipH="1">
              <a:off x="2880" y="2024"/>
              <a:ext cx="231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线 9"/>
            <p:cNvSpPr>
              <a:spLocks noChangeShapeType="1"/>
            </p:cNvSpPr>
            <p:nvPr/>
          </p:nvSpPr>
          <p:spPr bwMode="auto">
            <a:xfrm flipH="1">
              <a:off x="884" y="2795"/>
              <a:ext cx="4309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线 12"/>
            <p:cNvSpPr>
              <a:spLocks noChangeShapeType="1"/>
            </p:cNvSpPr>
            <p:nvPr/>
          </p:nvSpPr>
          <p:spPr bwMode="auto">
            <a:xfrm>
              <a:off x="5193" y="2024"/>
              <a:ext cx="0" cy="771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文本框 15"/>
          <p:cNvSpPr txBox="1">
            <a:spLocks noChangeArrowheads="1"/>
          </p:cNvSpPr>
          <p:nvPr/>
        </p:nvSpPr>
        <p:spPr bwMode="auto">
          <a:xfrm>
            <a:off x="7267981" y="5030678"/>
            <a:ext cx="8699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方法块</a:t>
            </a:r>
          </a:p>
        </p:txBody>
      </p:sp>
      <p:sp>
        <p:nvSpPr>
          <p:cNvPr id="19" name="文本框 16"/>
          <p:cNvSpPr txBox="1">
            <a:spLocks noChangeArrowheads="1"/>
          </p:cNvSpPr>
          <p:nvPr/>
        </p:nvSpPr>
        <p:spPr bwMode="auto">
          <a:xfrm>
            <a:off x="7844243" y="5389453"/>
            <a:ext cx="6540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类块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类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732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(class)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的基本结构，类是对象的模板或蓝图。一个程序可以包含一个或多个类。一个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源文件里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最多只有一个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公有类。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633383" y="3721732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历史及特征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68462" y="2728596"/>
            <a:ext cx="8317377" cy="388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语言是由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Sun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公司于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1995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日正式推出的面向对象的程序设计语言，集安全性、简单性、易用性和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平台无关性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于一身，适合网络环境下跨平台编程使用。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最大的优势就是跨平台运行，源代码被编译成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文件后，把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放到不同的平台上直接运行，代码的可移植性非常好。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方法：必须通过对象或类调用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732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System.out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是标准输出流对象，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println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是该对象的一个方法，该方法向标准输出流（显示屏）显示字符。括号中的字符串是方法的参数。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625054" y="378783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main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方法及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init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9445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解释器通过调用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方法执行应用程序。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方法是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应用程序（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Application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）的入口。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有二种类型的程序。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Application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：由操作系统通过启动类的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方法启动。可以启动任意一个类，被启动的类必须有公有的静态的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Applet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：只能嵌在网页里，在浏览器里运行。没有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方法，入口为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 )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30000"/>
              </a:lnSpc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958401" y="4099436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 main(String[]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在消息对话框中显示文本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5314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可以使用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JOptionPane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showMessageDialog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方法显示消息文本。</a:t>
            </a:r>
          </a:p>
          <a:p>
            <a:pPr>
              <a:lnSpc>
                <a:spcPct val="12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335111" y="2673087"/>
            <a:ext cx="7416800" cy="31400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import </a:t>
            </a:r>
            <a:r>
              <a:rPr lang="en-US" altLang="zh-CN" sz="2000" dirty="0" err="1">
                <a:latin typeface="+mn-ea"/>
                <a:ea typeface="+mn-ea"/>
              </a:rPr>
              <a:t>javax.swing.JOptionPane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</a:p>
          <a:p>
            <a:pPr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</a:t>
            </a:r>
            <a:r>
              <a:rPr lang="en-US" altLang="zh-CN" sz="2000" dirty="0" err="1">
                <a:latin typeface="+mn-ea"/>
                <a:ea typeface="+mn-ea"/>
              </a:rPr>
              <a:t>WelcomeInMessageDialogBox</a:t>
            </a:r>
            <a:r>
              <a:rPr lang="en-US" altLang="zh-CN" sz="2000" dirty="0">
                <a:latin typeface="+mn-ea"/>
                <a:ea typeface="+mn-ea"/>
              </a:rPr>
              <a:t> {	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JOptionPane.showMessageDialog</a:t>
            </a:r>
            <a:r>
              <a:rPr lang="en-US" altLang="zh-CN" sz="2000" dirty="0">
                <a:latin typeface="+mn-ea"/>
                <a:ea typeface="+mn-ea"/>
              </a:rPr>
              <a:t>(null,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	“Welcome to Java!”,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	“Example 1.2 Output”,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	</a:t>
            </a:r>
            <a:r>
              <a:rPr lang="en-US" altLang="zh-CN" sz="2000" dirty="0" err="1">
                <a:latin typeface="+mn-ea"/>
                <a:ea typeface="+mn-ea"/>
              </a:rPr>
              <a:t>JOptionPane.INFORMATION_MESSAGE</a:t>
            </a:r>
            <a:r>
              <a:rPr lang="en-US" altLang="zh-CN" sz="2000" dirty="0">
                <a:latin typeface="+mn-ea"/>
                <a:ea typeface="+mn-ea"/>
              </a:rPr>
              <a:t>);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</a:p>
        </p:txBody>
      </p:sp>
      <p:pic>
        <p:nvPicPr>
          <p:cNvPr id="9" name="图片 5" descr="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9161" y="5194037"/>
            <a:ext cx="30638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8"/>
          <p:cNvGrpSpPr>
            <a:grpSpLocks/>
          </p:cNvGrpSpPr>
          <p:nvPr/>
        </p:nvGrpSpPr>
        <p:grpSpPr bwMode="auto">
          <a:xfrm>
            <a:off x="5440386" y="4689212"/>
            <a:ext cx="719138" cy="576263"/>
            <a:chOff x="2517" y="2704"/>
            <a:chExt cx="1134" cy="363"/>
          </a:xfrm>
        </p:grpSpPr>
        <p:sp>
          <p:nvSpPr>
            <p:cNvPr id="11" name="直线 6"/>
            <p:cNvSpPr>
              <a:spLocks noChangeShapeType="1"/>
            </p:cNvSpPr>
            <p:nvPr/>
          </p:nvSpPr>
          <p:spPr bwMode="auto">
            <a:xfrm>
              <a:off x="3651" y="2704"/>
              <a:ext cx="0" cy="363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7"/>
            <p:cNvSpPr>
              <a:spLocks noChangeShapeType="1"/>
            </p:cNvSpPr>
            <p:nvPr/>
          </p:nvSpPr>
          <p:spPr bwMode="auto">
            <a:xfrm flipH="1">
              <a:off x="2517" y="2704"/>
              <a:ext cx="1134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直线 9"/>
          <p:cNvSpPr>
            <a:spLocks noChangeShapeType="1"/>
          </p:cNvSpPr>
          <p:nvPr/>
        </p:nvSpPr>
        <p:spPr bwMode="auto">
          <a:xfrm>
            <a:off x="5222899" y="4401875"/>
            <a:ext cx="172878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直线 10"/>
          <p:cNvSpPr>
            <a:spLocks noChangeShapeType="1"/>
          </p:cNvSpPr>
          <p:nvPr/>
        </p:nvSpPr>
        <p:spPr bwMode="auto">
          <a:xfrm>
            <a:off x="6951686" y="4401875"/>
            <a:ext cx="0" cy="122396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直线 11"/>
          <p:cNvSpPr>
            <a:spLocks noChangeShapeType="1"/>
          </p:cNvSpPr>
          <p:nvPr/>
        </p:nvSpPr>
        <p:spPr bwMode="auto">
          <a:xfrm>
            <a:off x="4791099" y="5121012"/>
            <a:ext cx="0" cy="576263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直线 12"/>
          <p:cNvSpPr>
            <a:spLocks noChangeShapeType="1"/>
          </p:cNvSpPr>
          <p:nvPr/>
        </p:nvSpPr>
        <p:spPr bwMode="auto">
          <a:xfrm>
            <a:off x="4791099" y="5697275"/>
            <a:ext cx="1152525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6931049" y="4190737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消息</a:t>
            </a:r>
          </a:p>
        </p:txBody>
      </p:sp>
      <p:sp>
        <p:nvSpPr>
          <p:cNvPr id="18" name="文本框 14"/>
          <p:cNvSpPr txBox="1">
            <a:spLocks noChangeArrowheads="1"/>
          </p:cNvSpPr>
          <p:nvPr/>
        </p:nvSpPr>
        <p:spPr bwMode="auto">
          <a:xfrm>
            <a:off x="6138886" y="4479662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标题</a:t>
            </a:r>
          </a:p>
        </p:txBody>
      </p:sp>
      <p:sp>
        <p:nvSpPr>
          <p:cNvPr id="19" name="文本框 15"/>
          <p:cNvSpPr txBox="1">
            <a:spLocks noChangeArrowheads="1"/>
          </p:cNvSpPr>
          <p:nvPr/>
        </p:nvSpPr>
        <p:spPr bwMode="auto">
          <a:xfrm>
            <a:off x="4214836" y="5409937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6600"/>
                </a:solidFill>
              </a:rPr>
              <a:t>图标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在消息对话框中显示文本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5314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可以使用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JOptionPane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showMessageDialog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方法显示消息文本。</a:t>
            </a:r>
          </a:p>
          <a:p>
            <a:pPr>
              <a:lnSpc>
                <a:spcPct val="12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JOptionPane.showMessageDialog">
            <a:hlinkClick r:id="" action="ppaction://media"/>
            <a:extLst>
              <a:ext uri="{FF2B5EF4-FFF2-40B4-BE49-F238E27FC236}">
                <a16:creationId xmlns:a16="http://schemas.microsoft.com/office/drawing/2014/main" id="{CE6302ED-2E08-42CA-8897-2AC81F88B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900" y="1936349"/>
            <a:ext cx="8717466" cy="49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历史及特征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3389" y="1225111"/>
            <a:ext cx="11534660" cy="580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语言具有以下特征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简单：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源自于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C++,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但做了很多的简化。例如，取消了多重继承、指针、自动垃圾回收。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面向对象：纯粹的面对对象程序设计语言，没有面向过程语言的全局变量、全局函数等。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分布式：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程序可以在多台计算机上协同计算，可以基于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 RMI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 RPC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编写分布式应用程序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解释性：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的源程序被编译成字节码，在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虚拟机上解释运行，因此效率不如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健壮性：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取消了指针，对数组下标越界进行检查，垃圾自动回收，具有运行时的异常处理功能。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安全性：从网络上下载的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Applet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程序，在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的安全机制保护下，不会破坏本地系统。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与体系结构无关：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Write once, run anywhere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可移植性好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Write once, run anywhere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高性能：基于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的分布式计算环境能够应付高并发的服务请求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多线程：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在语言级别（例如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synchronized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关键字）支持多线程编程，不需要额外的线程库。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1027096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语言规范，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IDE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语言规范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,API,JDK,IDE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654872" y="1950120"/>
            <a:ext cx="10920094" cy="3855769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语言规范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(Java Language Specification, JLS)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语言的语法和语义技术性定义，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对语言的语法、语义最权威的解释。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应用程序接口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(Application Program Interface, API)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预定义类和接口。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要熟练使用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，必须熟悉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开发工具包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(Java Development Kit, JDK)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包含软件库、基于命令行的编译器、解释器以及其它工具。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en-US" altLang="zh-CN" sz="24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（编译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程序）、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（运行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程序）、</a:t>
            </a:r>
            <a:r>
              <a:rPr lang="en-US" altLang="zh-CN" sz="24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jdb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（调试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程序）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集成开发环境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(Integrated Development Environment, IDE)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在一个图形界面中，完成工程管理、源代码编辑、编译、调试和在线帮助等功能。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语言规范，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IDE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平台版本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654872" y="1950120"/>
            <a:ext cx="10494197" cy="3855769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SE(Java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Flatform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Standard Edition)</a:t>
            </a:r>
          </a:p>
          <a:p>
            <a:pPr marL="649288" lvl="1" indent="-177800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以前称为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J2SE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。主要用于开发和部署在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使用的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应用程序。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EE(Java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Flatform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Enterprise Edition)</a:t>
            </a:r>
          </a:p>
          <a:p>
            <a:pPr marL="649288" lvl="1" indent="-177800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以前称为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J2EE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。它帮助开发和部署可移植、健壮、可伸缩且安全的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服务器端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应用程序。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EE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是在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SE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的基础上构建的，它提供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Web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服务、组件模型、管理和通信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ME(Java 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Flatform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Micro Edition)</a:t>
            </a:r>
          </a:p>
          <a:p>
            <a:pPr marL="649288" lvl="1" indent="-177800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以前称为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J2ME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。它为在移动设备和嵌入式设备（比如手机、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、电视机顶盒和打印机）上运行的应用程序提供一个健壮且灵活的环境。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979451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第一个简单的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</a:p>
        </p:txBody>
      </p:sp>
      <p:sp>
        <p:nvSpPr>
          <p:cNvPr id="6" name="矩形 5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在控制台中输出“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Welcome to Java!”</a:t>
            </a:r>
          </a:p>
          <a:p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441303" y="291750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//This program prints Welcome to Java! 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public class Welcome {	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public static void main(String[] args) { 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  System.out.println("Welcome to Java!");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}</a:t>
            </a: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}</a:t>
            </a:r>
          </a:p>
        </p:txBody>
      </p:sp>
      <p:grpSp>
        <p:nvGrpSpPr>
          <p:cNvPr id="8" name="组合 16"/>
          <p:cNvGrpSpPr>
            <a:grpSpLocks/>
          </p:cNvGrpSpPr>
          <p:nvPr/>
        </p:nvGrpSpPr>
        <p:grpSpPr bwMode="auto">
          <a:xfrm>
            <a:off x="368278" y="2425378"/>
            <a:ext cx="7273925" cy="863600"/>
            <a:chOff x="657" y="1389"/>
            <a:chExt cx="4582" cy="544"/>
          </a:xfrm>
        </p:grpSpPr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657" y="1751"/>
              <a:ext cx="4582" cy="182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自选图形 6"/>
            <p:cNvSpPr>
              <a:spLocks/>
            </p:cNvSpPr>
            <p:nvPr/>
          </p:nvSpPr>
          <p:spPr bwMode="auto">
            <a:xfrm>
              <a:off x="2925" y="1389"/>
              <a:ext cx="576" cy="208"/>
            </a:xfrm>
            <a:prstGeom prst="accentCallout2">
              <a:avLst>
                <a:gd name="adj1" fmla="val 34616"/>
                <a:gd name="adj2" fmla="val -8333"/>
                <a:gd name="adj3" fmla="val 34616"/>
                <a:gd name="adj4" fmla="val -46875"/>
                <a:gd name="adj5" fmla="val 174519"/>
                <a:gd name="adj6" fmla="val -8663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dirty="0"/>
                <a:t>行注释</a:t>
              </a:r>
            </a:p>
          </p:txBody>
        </p:sp>
      </p:grpSp>
      <p:grpSp>
        <p:nvGrpSpPr>
          <p:cNvPr id="11" name="组合 17"/>
          <p:cNvGrpSpPr>
            <a:grpSpLocks/>
          </p:cNvGrpSpPr>
          <p:nvPr/>
        </p:nvGrpSpPr>
        <p:grpSpPr bwMode="auto">
          <a:xfrm>
            <a:off x="368278" y="3288978"/>
            <a:ext cx="7273925" cy="2089150"/>
            <a:chOff x="657" y="1933"/>
            <a:chExt cx="4582" cy="1316"/>
          </a:xfrm>
        </p:grpSpPr>
        <p:sp>
          <p:nvSpPr>
            <p:cNvPr id="12" name="矩形 7"/>
            <p:cNvSpPr>
              <a:spLocks noChangeArrowheads="1"/>
            </p:cNvSpPr>
            <p:nvPr/>
          </p:nvSpPr>
          <p:spPr bwMode="auto">
            <a:xfrm>
              <a:off x="657" y="1933"/>
              <a:ext cx="4582" cy="998"/>
            </a:xfrm>
            <a:prstGeom prst="rect">
              <a:avLst/>
            </a:prstGeom>
            <a:solidFill>
              <a:srgbClr val="FFCC00">
                <a:alpha val="20000"/>
              </a:srgb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自选图形 13"/>
            <p:cNvSpPr>
              <a:spLocks/>
            </p:cNvSpPr>
            <p:nvPr/>
          </p:nvSpPr>
          <p:spPr bwMode="auto">
            <a:xfrm>
              <a:off x="1340" y="3041"/>
              <a:ext cx="576" cy="208"/>
            </a:xfrm>
            <a:prstGeom prst="accentCallout2">
              <a:avLst>
                <a:gd name="adj1" fmla="val 34616"/>
                <a:gd name="adj2" fmla="val -8333"/>
                <a:gd name="adj3" fmla="val 34616"/>
                <a:gd name="adj4" fmla="val -31426"/>
                <a:gd name="adj5" fmla="val -74519"/>
                <a:gd name="adj6" fmla="val -55556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/>
                <a:t>类声明</a:t>
              </a:r>
            </a:p>
          </p:txBody>
        </p:sp>
      </p:grpSp>
      <p:grpSp>
        <p:nvGrpSpPr>
          <p:cNvPr id="14" name="组合 18"/>
          <p:cNvGrpSpPr>
            <a:grpSpLocks/>
          </p:cNvGrpSpPr>
          <p:nvPr/>
        </p:nvGrpSpPr>
        <p:grpSpPr bwMode="auto">
          <a:xfrm>
            <a:off x="414315" y="3577903"/>
            <a:ext cx="6697663" cy="1514475"/>
            <a:chOff x="884" y="2295"/>
            <a:chExt cx="4219" cy="954"/>
          </a:xfrm>
        </p:grpSpPr>
        <p:sp>
          <p:nvSpPr>
            <p:cNvPr id="15" name="矩形 10"/>
            <p:cNvSpPr>
              <a:spLocks noChangeArrowheads="1"/>
            </p:cNvSpPr>
            <p:nvPr/>
          </p:nvSpPr>
          <p:spPr bwMode="auto">
            <a:xfrm>
              <a:off x="884" y="2295"/>
              <a:ext cx="4219" cy="589"/>
            </a:xfrm>
            <a:prstGeom prst="rect">
              <a:avLst/>
            </a:prstGeom>
            <a:solidFill>
              <a:srgbClr val="CCFFCC">
                <a:alpha val="30196"/>
              </a:srgb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自选图形 14"/>
            <p:cNvSpPr>
              <a:spLocks/>
            </p:cNvSpPr>
            <p:nvPr/>
          </p:nvSpPr>
          <p:spPr bwMode="auto">
            <a:xfrm>
              <a:off x="3563" y="3041"/>
              <a:ext cx="859" cy="208"/>
            </a:xfrm>
            <a:prstGeom prst="accentCallout2">
              <a:avLst>
                <a:gd name="adj1" fmla="val 34616"/>
                <a:gd name="adj2" fmla="val -5588"/>
                <a:gd name="adj3" fmla="val 34616"/>
                <a:gd name="adj4" fmla="val -44472"/>
                <a:gd name="adj5" fmla="val -227403"/>
                <a:gd name="adj6" fmla="val -847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/>
                <a:t>方法声明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1911" y="5714662"/>
            <a:ext cx="1091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一个类必须包含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public  static  void  main(String[ ])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方法才能作为程序启动类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public  static  void  main(String[ ])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方法是程序的入口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5CBC44E-24D6-4F26-B122-EFB75401605C}"/>
              </a:ext>
            </a:extLst>
          </p:cNvPr>
          <p:cNvGrpSpPr/>
          <p:nvPr/>
        </p:nvGrpSpPr>
        <p:grpSpPr>
          <a:xfrm>
            <a:off x="7984273" y="3429000"/>
            <a:ext cx="2899317" cy="1333178"/>
            <a:chOff x="7984273" y="3429000"/>
            <a:chExt cx="2899317" cy="1333178"/>
          </a:xfrm>
        </p:grpSpPr>
        <p:sp>
          <p:nvSpPr>
            <p:cNvPr id="3" name="对话气泡: 圆角矩形 2">
              <a:extLst>
                <a:ext uri="{FF2B5EF4-FFF2-40B4-BE49-F238E27FC236}">
                  <a16:creationId xmlns:a16="http://schemas.microsoft.com/office/drawing/2014/main" id="{6DA55620-74D4-40FF-9452-2AFFDBE3D930}"/>
                </a:ext>
              </a:extLst>
            </p:cNvPr>
            <p:cNvSpPr/>
            <p:nvPr/>
          </p:nvSpPr>
          <p:spPr>
            <a:xfrm>
              <a:off x="7984273" y="3429000"/>
              <a:ext cx="2899317" cy="1333178"/>
            </a:xfrm>
            <a:prstGeom prst="wedgeRoundRectCallout">
              <a:avLst>
                <a:gd name="adj1" fmla="val -78910"/>
                <a:gd name="adj2" fmla="val -17799"/>
                <a:gd name="adj3" fmla="val 1666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754C42E-F870-4C2E-ABC8-4DD7E5178299}"/>
                </a:ext>
              </a:extLst>
            </p:cNvPr>
            <p:cNvSpPr txBox="1"/>
            <p:nvPr/>
          </p:nvSpPr>
          <p:spPr>
            <a:xfrm>
              <a:off x="8191779" y="3587757"/>
              <a:ext cx="26304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所有定义必须包含在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class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里，没有全局变量，全局函数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运行环境：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JVM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441880" y="2802860"/>
            <a:ext cx="10494197" cy="38557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的目标代码可以在任何平台上运行。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的源代码编译之后生成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文件，由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字节码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(bytecode)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构成。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字节码可以在任何装有</a:t>
            </a:r>
            <a:r>
              <a:rPr lang="en-US" altLang="zh-CN" sz="2800" u="sng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u="sng" dirty="0">
                <a:latin typeface="微软雅黑" pitchFamily="34" charset="-122"/>
                <a:ea typeface="微软雅黑" pitchFamily="34" charset="-122"/>
              </a:rPr>
              <a:t>虚拟机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(Java Virtual Machine)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的计算机上运行。</a:t>
            </a:r>
          </a:p>
          <a:p>
            <a:pPr>
              <a:lnSpc>
                <a:spcPct val="130000"/>
              </a:lnSpc>
              <a:buFont typeface="Wingdings" pitchFamily="2" charset="2"/>
              <a:buChar char="u"/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虚拟机是一个用于解释字节码的软件，有一套虚拟的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指令集及汇编指令，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,class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文件包含了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指令集。</a:t>
            </a:r>
          </a:p>
        </p:txBody>
      </p:sp>
      <p:sp>
        <p:nvSpPr>
          <p:cNvPr id="10" name="椭圆 4"/>
          <p:cNvSpPr>
            <a:spLocks noChangeArrowheads="1"/>
          </p:cNvSpPr>
          <p:nvPr/>
        </p:nvSpPr>
        <p:spPr bwMode="auto">
          <a:xfrm>
            <a:off x="9869277" y="1035585"/>
            <a:ext cx="2159000" cy="2159000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艺术字 5"/>
          <p:cNvSpPr>
            <a:spLocks noChangeArrowheads="1" noChangeShapeType="1" noTextEdit="1"/>
          </p:cNvSpPr>
          <p:nvPr/>
        </p:nvSpPr>
        <p:spPr bwMode="auto">
          <a:xfrm>
            <a:off x="10402677" y="1264185"/>
            <a:ext cx="1066800" cy="3810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150243"/>
              </a:avLst>
            </a:prstTxWarp>
          </a:bodyPr>
          <a:lstStyle/>
          <a:p>
            <a:pPr algn="ctr">
              <a:defRPr/>
            </a:pPr>
            <a:r>
              <a:rPr lang="en-US" altLang="zh-CN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Java</a:t>
            </a:r>
            <a:r>
              <a:rPr lang="zh-CN" altLang="en-US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字节码</a:t>
            </a:r>
          </a:p>
        </p:txBody>
      </p:sp>
      <p:sp>
        <p:nvSpPr>
          <p:cNvPr id="12" name="椭圆 6"/>
          <p:cNvSpPr>
            <a:spLocks noChangeArrowheads="1"/>
          </p:cNvSpPr>
          <p:nvPr/>
        </p:nvSpPr>
        <p:spPr bwMode="auto">
          <a:xfrm>
            <a:off x="10229640" y="1395948"/>
            <a:ext cx="1439862" cy="14398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椭圆 7"/>
          <p:cNvSpPr>
            <a:spLocks noChangeArrowheads="1"/>
          </p:cNvSpPr>
          <p:nvPr/>
        </p:nvSpPr>
        <p:spPr bwMode="auto">
          <a:xfrm>
            <a:off x="10590002" y="1756310"/>
            <a:ext cx="719138" cy="719138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/>
              <a:t>计算机</a:t>
            </a:r>
          </a:p>
        </p:txBody>
      </p:sp>
      <p:sp>
        <p:nvSpPr>
          <p:cNvPr id="14" name="艺术字 8"/>
          <p:cNvSpPr>
            <a:spLocks noChangeArrowheads="1" noChangeShapeType="1" noTextEdit="1"/>
          </p:cNvSpPr>
          <p:nvPr/>
        </p:nvSpPr>
        <p:spPr bwMode="auto">
          <a:xfrm>
            <a:off x="10555077" y="1568985"/>
            <a:ext cx="762000" cy="4572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914549"/>
              </a:avLst>
            </a:prstTxWarp>
          </a:bodyPr>
          <a:lstStyle/>
          <a:p>
            <a:pPr algn="ctr">
              <a:defRPr/>
            </a:pPr>
            <a:r>
              <a:rPr lang="en-US" altLang="zh-CN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Java</a:t>
            </a:r>
            <a:r>
              <a:rPr lang="zh-CN" altLang="en-US" sz="1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虚拟机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运行环境：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JVM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7957" y="4704202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76121" y="5076939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Hardware1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76121" y="4338809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Linux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76950" y="4713382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Win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75114" y="5086119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Hardware2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75114" y="4347989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Win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10829" y="4713383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08993" y="5086120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Hardware3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08993" y="4347990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Mac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839813" y="4307596"/>
            <a:ext cx="8328752" cy="11017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标注 26"/>
          <p:cNvSpPr/>
          <p:nvPr/>
        </p:nvSpPr>
        <p:spPr>
          <a:xfrm>
            <a:off x="88136" y="2192357"/>
            <a:ext cx="2677098" cy="1608463"/>
          </a:xfrm>
          <a:prstGeom prst="wedgeRoundRectCallout">
            <a:avLst>
              <a:gd name="adj1" fmla="val 35656"/>
              <a:gd name="adj2" fmla="val 79638"/>
              <a:gd name="adj3" fmla="val 16667"/>
            </a:avLst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JVM</a:t>
            </a:r>
            <a:r>
              <a:rPr lang="zh-CN" altLang="en-US" dirty="0"/>
              <a:t>层之上看，</a:t>
            </a:r>
            <a:endParaRPr lang="en-US" altLang="zh-CN" dirty="0"/>
          </a:p>
          <a:p>
            <a:pPr algn="ctr"/>
            <a:r>
              <a:rPr lang="zh-CN" altLang="en-US" dirty="0"/>
              <a:t>三台机器是同构的</a:t>
            </a:r>
            <a:endParaRPr lang="en-US" altLang="zh-CN" dirty="0"/>
          </a:p>
          <a:p>
            <a:pPr algn="ctr"/>
            <a:r>
              <a:rPr lang="zh-CN" altLang="en-US" dirty="0"/>
              <a:t>因此同一个</a:t>
            </a:r>
            <a:r>
              <a:rPr lang="en-US" altLang="zh-CN" dirty="0"/>
              <a:t>.</a:t>
            </a:r>
            <a:r>
              <a:rPr lang="en-US" altLang="zh-CN" dirty="0" err="1"/>
              <a:t>classe</a:t>
            </a:r>
            <a:r>
              <a:rPr lang="zh-CN" altLang="en-US" dirty="0"/>
              <a:t>文件可以在不同机器上到处运行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74285" y="3973416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3278" y="3982597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7157" y="3982597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5541484" y="1674564"/>
            <a:ext cx="3194892" cy="1465243"/>
          </a:xfrm>
          <a:prstGeom prst="wedgeRoundRectCallout">
            <a:avLst>
              <a:gd name="adj1" fmla="val -32902"/>
              <a:gd name="adj2" fmla="val 93327"/>
              <a:gd name="adj3" fmla="val 16667"/>
            </a:avLst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Write Once</a:t>
            </a:r>
          </a:p>
          <a:p>
            <a:pPr algn="ctr"/>
            <a:r>
              <a:rPr lang="en-US" altLang="zh-CN" sz="2800" b="1" dirty="0"/>
              <a:t>Run </a:t>
            </a:r>
            <a:r>
              <a:rPr lang="en-US" altLang="zh-CN" sz="2800" b="1" dirty="0" err="1"/>
              <a:t>Anyware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62.9|17.9|14.6|17.7|20.9|38.9|18.6|7.8|4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16.7|21.2|30.6|2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6|15.9|2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13.9|17.5|20.3|34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3366</Words>
  <Application>Microsoft Office PowerPoint</Application>
  <PresentationFormat>宽屏</PresentationFormat>
  <Paragraphs>379</Paragraphs>
  <Slides>33</Slides>
  <Notes>32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华文细黑</vt:lpstr>
      <vt:lpstr>华文新魏</vt:lpstr>
      <vt:lpstr>宋体</vt:lpstr>
      <vt:lpstr>微软雅黑</vt:lpstr>
      <vt:lpstr>Arial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辜 希武</cp:lastModifiedBy>
  <cp:revision>205</cp:revision>
  <dcterms:created xsi:type="dcterms:W3CDTF">2018-01-23T14:33:00Z</dcterms:created>
  <dcterms:modified xsi:type="dcterms:W3CDTF">2022-02-20T10:38:16Z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